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3" r:id="rId4"/>
    <p:sldId id="262" r:id="rId5"/>
    <p:sldId id="258" r:id="rId6"/>
    <p:sldId id="259" r:id="rId7"/>
    <p:sldId id="260" r:id="rId8"/>
    <p:sldId id="261" r:id="rId9"/>
    <p:sldId id="285" r:id="rId10"/>
    <p:sldId id="282" r:id="rId11"/>
    <p:sldId id="287" r:id="rId12"/>
    <p:sldId id="264" r:id="rId13"/>
    <p:sldId id="265" r:id="rId14"/>
    <p:sldId id="284" r:id="rId15"/>
    <p:sldId id="286" r:id="rId16"/>
    <p:sldId id="266" r:id="rId17"/>
    <p:sldId id="267" r:id="rId18"/>
    <p:sldId id="268" r:id="rId19"/>
    <p:sldId id="269" r:id="rId20"/>
    <p:sldId id="272" r:id="rId21"/>
    <p:sldId id="270" r:id="rId22"/>
    <p:sldId id="271" r:id="rId23"/>
    <p:sldId id="274" r:id="rId24"/>
    <p:sldId id="273" r:id="rId25"/>
    <p:sldId id="275" r:id="rId26"/>
    <p:sldId id="276" r:id="rId27"/>
    <p:sldId id="283" r:id="rId28"/>
    <p:sldId id="281" r:id="rId29"/>
    <p:sldId id="277" r:id="rId30"/>
    <p:sldId id="278" r:id="rId31"/>
    <p:sldId id="279" r:id="rId32"/>
    <p:sldId id="280" r:id="rId33"/>
    <p:sldId id="288" r:id="rId34"/>
    <p:sldId id="289" r:id="rId35"/>
    <p:sldId id="290" r:id="rId36"/>
    <p:sldId id="291" r:id="rId3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  <a:srgbClr val="000066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5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85CCC5D-099A-42C3-A77D-6A172119BA93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DA96D0F-CC67-4C1B-BA74-79F86F6C929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0164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5500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8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0437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0409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1961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141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8824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7768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5999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6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087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D5C8A-3F25-4ECE-800F-5C342B02014D}" type="datetimeFigureOut">
              <a:rPr lang="fr-FR" smtClean="0"/>
              <a:pPr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3BE31-DE2C-4C57-AB37-26871AB2BF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1660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3175" y="116632"/>
            <a:ext cx="74232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 Black" pitchFamily="34" charset="0"/>
              </a:rPr>
              <a:t>INTÉRIEUR DE l’ÉGLISE ABBATIALE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 Black" pitchFamily="34" charset="0"/>
              </a:rPr>
              <a:t>DE LA TRINITÉ DE VENDÔME </a:t>
            </a:r>
          </a:p>
          <a:p>
            <a:pPr algn="ctr"/>
            <a:endParaRPr lang="fr-FR" sz="280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fr-FR" sz="2800" smtClean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fr-FR" sz="2800" i="1" dirty="0">
                <a:solidFill>
                  <a:schemeClr val="bg1"/>
                </a:solidFill>
                <a:latin typeface="Arial Black" pitchFamily="34" charset="0"/>
              </a:rPr>
              <a:t>DES TRÉSORS À REDÉCOUVRIR </a:t>
            </a:r>
            <a:r>
              <a:rPr lang="fr-FR" sz="2800" dirty="0">
                <a:solidFill>
                  <a:schemeClr val="bg1"/>
                </a:solidFill>
                <a:latin typeface="Arial Black" pitchFamily="34" charset="0"/>
              </a:rPr>
              <a:t>-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68" y="6178286"/>
            <a:ext cx="1080120" cy="5085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470" y="5823522"/>
            <a:ext cx="664468" cy="8481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0529" y="6193424"/>
            <a:ext cx="828092" cy="4933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07623C-0966-40A0-82A4-B7B91992B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68" y="3276419"/>
            <a:ext cx="3096344" cy="21118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477B915-5C52-4CA1-93E2-A5A90D6592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732584"/>
            <a:ext cx="4890590" cy="31683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9D89CD2-AF17-41B0-8861-CE26ABD85B7F}"/>
              </a:ext>
            </a:extLst>
          </p:cNvPr>
          <p:cNvSpPr txBox="1"/>
          <p:nvPr/>
        </p:nvSpPr>
        <p:spPr>
          <a:xfrm>
            <a:off x="5007386" y="5431272"/>
            <a:ext cx="3807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Une collect</a:t>
            </a:r>
            <a:r>
              <a:rPr lang="fr-FR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r>
              <a:rPr 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on de tableaux avec descriptif.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Arial Black" panose="020B0A04020102020204" pitchFamily="34" charset="0"/>
              </a:rPr>
              <a:t>( Nef latérale sud )</a:t>
            </a:r>
          </a:p>
          <a:p>
            <a:endParaRPr lang="fr-FR" dirty="0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xmlns="" id="{C0D00802-64C8-4B1A-8BB8-B85F18A26FB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4941" y="1024573"/>
            <a:ext cx="499745" cy="539750"/>
          </a:xfrm>
          <a:prstGeom prst="rect">
            <a:avLst/>
          </a:prstGeom>
        </p:spPr>
      </p:pic>
      <p:pic>
        <p:nvPicPr>
          <p:cNvPr id="14" name="image1.jpeg">
            <a:extLst>
              <a:ext uri="{FF2B5EF4-FFF2-40B4-BE49-F238E27FC236}">
                <a16:creationId xmlns:a16="http://schemas.microsoft.com/office/drawing/2014/main" xmlns="" id="{336676EE-3F66-4D9C-9345-8FEB2A49BD7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82786"/>
            <a:ext cx="499745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176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07CDDE2-F04E-4B61-88EE-8EACD7FC8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A0909A-10FC-4114-8C4E-AD1303CA658A}"/>
              </a:ext>
            </a:extLst>
          </p:cNvPr>
          <p:cNvSpPr txBox="1"/>
          <p:nvPr/>
        </p:nvSpPr>
        <p:spPr>
          <a:xfrm>
            <a:off x="5652120" y="5445224"/>
            <a:ext cx="3359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Maître – autel,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moitié du XIX 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xmlns="" val="177290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78AD49-17A3-45D0-ADDC-918653E44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B3694DD-7A88-4F58-B9C4-812E84D891F3}"/>
              </a:ext>
            </a:extLst>
          </p:cNvPr>
          <p:cNvSpPr txBox="1"/>
          <p:nvPr/>
        </p:nvSpPr>
        <p:spPr>
          <a:xfrm>
            <a:off x="5580112" y="5445224"/>
            <a:ext cx="3144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Chœur, lutrin et stalles,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rangée nord.</a:t>
            </a:r>
          </a:p>
        </p:txBody>
      </p:sp>
    </p:spTree>
    <p:extLst>
      <p:ext uri="{BB962C8B-B14F-4D97-AF65-F5344CB8AC3E}">
        <p14:creationId xmlns:p14="http://schemas.microsoft.com/office/powerpoint/2010/main" xmlns="" val="94765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26B23A-97AC-4924-A1F4-C112F1477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6C141B5-69C5-4E7F-AFEC-87A8B5606BDA}"/>
              </a:ext>
            </a:extLst>
          </p:cNvPr>
          <p:cNvSpPr txBox="1"/>
          <p:nvPr/>
        </p:nvSpPr>
        <p:spPr>
          <a:xfrm>
            <a:off x="5325616" y="5373216"/>
            <a:ext cx="3514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Stalles, rangée nord,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fin XV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, début 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 </a:t>
            </a:r>
          </a:p>
        </p:txBody>
      </p:sp>
    </p:spTree>
    <p:extLst>
      <p:ext uri="{BB962C8B-B14F-4D97-AF65-F5344CB8AC3E}">
        <p14:creationId xmlns:p14="http://schemas.microsoft.com/office/powerpoint/2010/main" xmlns="" val="3144198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0292C43-8994-457A-88DC-7678A3F4E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2665"/>
            <a:ext cx="9144000" cy="6272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5611910-80E3-409A-8660-E793ED7226AB}"/>
              </a:ext>
            </a:extLst>
          </p:cNvPr>
          <p:cNvSpPr txBox="1"/>
          <p:nvPr/>
        </p:nvSpPr>
        <p:spPr>
          <a:xfrm>
            <a:off x="6333487" y="6021288"/>
            <a:ext cx="281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Stalles, rangée nord.</a:t>
            </a:r>
          </a:p>
        </p:txBody>
      </p:sp>
    </p:spTree>
    <p:extLst>
      <p:ext uri="{BB962C8B-B14F-4D97-AF65-F5344CB8AC3E}">
        <p14:creationId xmlns:p14="http://schemas.microsoft.com/office/powerpoint/2010/main" xmlns="" val="396436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DE9393D-763B-448B-AFC5-58CFE5059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849F535-8313-4063-A044-4745AB5F9C07}"/>
              </a:ext>
            </a:extLst>
          </p:cNvPr>
          <p:cNvSpPr txBox="1"/>
          <p:nvPr/>
        </p:nvSpPr>
        <p:spPr>
          <a:xfrm>
            <a:off x="5220072" y="4941168"/>
            <a:ext cx="373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Stalles : jouée, rangée nord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Résurrection du Christ.</a:t>
            </a:r>
          </a:p>
        </p:txBody>
      </p:sp>
    </p:spTree>
    <p:extLst>
      <p:ext uri="{BB962C8B-B14F-4D97-AF65-F5344CB8AC3E}">
        <p14:creationId xmlns:p14="http://schemas.microsoft.com/office/powerpoint/2010/main" xmlns="" val="1001271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A30C29F-F723-4510-B0B6-9C8D8F265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BCD23CC-8593-4EA6-9109-550C9ADAC67D}"/>
              </a:ext>
            </a:extLst>
          </p:cNvPr>
          <p:cNvSpPr txBox="1"/>
          <p:nvPr/>
        </p:nvSpPr>
        <p:spPr>
          <a:xfrm>
            <a:off x="3095328" y="566124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Stalles, jouée,  rangée sud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sainte </a:t>
            </a:r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Marie-Madeleine 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au pied de la Croix.</a:t>
            </a:r>
          </a:p>
        </p:txBody>
      </p:sp>
    </p:spTree>
    <p:extLst>
      <p:ext uri="{BB962C8B-B14F-4D97-AF65-F5344CB8AC3E}">
        <p14:creationId xmlns:p14="http://schemas.microsoft.com/office/powerpoint/2010/main" xmlns="" val="376496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1801D01-73A1-48C3-9E1C-4422CA686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018EFAE-C42E-4134-AB85-BAEFAE1B9100}"/>
              </a:ext>
            </a:extLst>
          </p:cNvPr>
          <p:cNvSpPr txBox="1"/>
          <p:nvPr/>
        </p:nvSpPr>
        <p:spPr>
          <a:xfrm>
            <a:off x="2894432" y="5157192"/>
            <a:ext cx="5627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de tous les saints, ( </a:t>
            </a:r>
            <a:r>
              <a:rPr lang="fr-FR" sz="1100" dirty="0">
                <a:solidFill>
                  <a:schemeClr val="bg1"/>
                </a:solidFill>
                <a:latin typeface="Arial Black" panose="020B0A04020102020204" pitchFamily="34" charset="0"/>
              </a:rPr>
              <a:t>bras sud du transept)</a:t>
            </a:r>
            <a:r>
              <a:rPr lang="fr-FR" sz="1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l’orgue de l’abbatiale, vendu aux enchères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en 1795, se trouvait dans cette chapelle.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Statues récentes </a:t>
            </a:r>
          </a:p>
        </p:txBody>
      </p:sp>
    </p:spTree>
    <p:extLst>
      <p:ext uri="{BB962C8B-B14F-4D97-AF65-F5344CB8AC3E}">
        <p14:creationId xmlns:p14="http://schemas.microsoft.com/office/powerpoint/2010/main" xmlns="" val="1828536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28D4F37-131C-41EF-85CC-B3DF8F479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CE7DA53-3E5A-4129-8B22-3F9575B44B45}"/>
              </a:ext>
            </a:extLst>
          </p:cNvPr>
          <p:cNvSpPr txBox="1"/>
          <p:nvPr/>
        </p:nvSpPr>
        <p:spPr>
          <a:xfrm>
            <a:off x="4860032" y="5301208"/>
            <a:ext cx="397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Antependium (devant d’autel),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travail du XVII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040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B987155-9E82-48B8-AF29-307FCDD7A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7" y="75326"/>
            <a:ext cx="9144000" cy="67073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94CE958-FB84-40E2-93CD-997590437753}"/>
              </a:ext>
            </a:extLst>
          </p:cNvPr>
          <p:cNvSpPr txBox="1"/>
          <p:nvPr/>
        </p:nvSpPr>
        <p:spPr>
          <a:xfrm>
            <a:off x="5633189" y="6165304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Déambulatoire, partie sud </a:t>
            </a:r>
          </a:p>
        </p:txBody>
      </p:sp>
    </p:spTree>
    <p:extLst>
      <p:ext uri="{BB962C8B-B14F-4D97-AF65-F5344CB8AC3E}">
        <p14:creationId xmlns:p14="http://schemas.microsoft.com/office/powerpoint/2010/main" xmlns="" val="2572253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4FFA228-BEE8-4081-B9D8-C8353AADE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D9EE1B6-38CF-4467-A0C6-EB645D6B962D}"/>
              </a:ext>
            </a:extLst>
          </p:cNvPr>
          <p:cNvSpPr txBox="1"/>
          <p:nvPr/>
        </p:nvSpPr>
        <p:spPr>
          <a:xfrm>
            <a:off x="6084168" y="5517232"/>
            <a:ext cx="284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saint Pierre</a:t>
            </a:r>
          </a:p>
        </p:txBody>
      </p:sp>
    </p:spTree>
    <p:extLst>
      <p:ext uri="{BB962C8B-B14F-4D97-AF65-F5344CB8AC3E}">
        <p14:creationId xmlns:p14="http://schemas.microsoft.com/office/powerpoint/2010/main" xmlns="" val="350645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B55FF28-983A-40D3-BAD5-6CE4058A5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27789"/>
            <a:ext cx="8784976" cy="64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67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BEA03BD-E5A6-4C71-A4CB-D2C628ACD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E86E90F-06C4-49A1-A6C2-21081E3A39B9}"/>
              </a:ext>
            </a:extLst>
          </p:cNvPr>
          <p:cNvSpPr txBox="1"/>
          <p:nvPr/>
        </p:nvSpPr>
        <p:spPr>
          <a:xfrm>
            <a:off x="5724128" y="5445224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Statue XVII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Clément X (1670-1676) ? </a:t>
            </a:r>
          </a:p>
        </p:txBody>
      </p:sp>
    </p:spTree>
    <p:extLst>
      <p:ext uri="{BB962C8B-B14F-4D97-AF65-F5344CB8AC3E}">
        <p14:creationId xmlns:p14="http://schemas.microsoft.com/office/powerpoint/2010/main" xmlns="" val="2824813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1921837-15DE-491A-A734-29AEEE8E9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4" y="38100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1E0B680-AD7A-4E31-827B-ADED1844CB51}"/>
              </a:ext>
            </a:extLst>
          </p:cNvPr>
          <p:cNvSpPr txBox="1"/>
          <p:nvPr/>
        </p:nvSpPr>
        <p:spPr>
          <a:xfrm>
            <a:off x="4355976" y="5733256"/>
            <a:ext cx="418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Statue ancienne de saint Pierre</a:t>
            </a:r>
          </a:p>
        </p:txBody>
      </p:sp>
    </p:spTree>
    <p:extLst>
      <p:ext uri="{BB962C8B-B14F-4D97-AF65-F5344CB8AC3E}">
        <p14:creationId xmlns:p14="http://schemas.microsoft.com/office/powerpoint/2010/main" xmlns="" val="1262620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AC94CA6-D264-480A-814F-4F5C4520B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196" y="366628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0A5D1BD-1EDC-47CD-9412-0AC1BA0BE710}"/>
              </a:ext>
            </a:extLst>
          </p:cNvPr>
          <p:cNvSpPr txBox="1"/>
          <p:nvPr/>
        </p:nvSpPr>
        <p:spPr>
          <a:xfrm>
            <a:off x="5076056" y="5661248"/>
            <a:ext cx="21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Déambulatoire </a:t>
            </a:r>
          </a:p>
        </p:txBody>
      </p:sp>
    </p:spTree>
    <p:extLst>
      <p:ext uri="{BB962C8B-B14F-4D97-AF65-F5344CB8AC3E}">
        <p14:creationId xmlns:p14="http://schemas.microsoft.com/office/powerpoint/2010/main" xmlns="" val="297111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3BB219-26BD-4112-89E0-4AD2550BB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CEEA904-6355-4532-B013-89C4AAF2A164}"/>
              </a:ext>
            </a:extLst>
          </p:cNvPr>
          <p:cNvSpPr txBox="1"/>
          <p:nvPr/>
        </p:nvSpPr>
        <p:spPr>
          <a:xfrm>
            <a:off x="4860032" y="5949280"/>
            <a:ext cx="416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des saints vendômois </a:t>
            </a:r>
          </a:p>
        </p:txBody>
      </p:sp>
    </p:spTree>
    <p:extLst>
      <p:ext uri="{BB962C8B-B14F-4D97-AF65-F5344CB8AC3E}">
        <p14:creationId xmlns:p14="http://schemas.microsoft.com/office/powerpoint/2010/main" xmlns="" val="1412654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BFC53DB-CEA5-4147-80DB-67110A3EA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3F1C38D-1819-458D-82FC-A7F2A76B7935}"/>
              </a:ext>
            </a:extLst>
          </p:cNvPr>
          <p:cNvSpPr txBox="1"/>
          <p:nvPr/>
        </p:nvSpPr>
        <p:spPr>
          <a:xfrm>
            <a:off x="3863218" y="5445224"/>
            <a:ext cx="527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des saints Vendômois,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de g. à d., saint Arnoult, saint </a:t>
            </a:r>
            <a:r>
              <a:rPr lang="fr-FR" dirty="0" err="1">
                <a:solidFill>
                  <a:schemeClr val="bg1"/>
                </a:solidFill>
                <a:latin typeface="Arial Black" panose="020B0A04020102020204" pitchFamily="34" charset="0"/>
              </a:rPr>
              <a:t>Bienheuré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et saint Vincent (non vendômois !)</a:t>
            </a:r>
          </a:p>
        </p:txBody>
      </p:sp>
    </p:spTree>
    <p:extLst>
      <p:ext uri="{BB962C8B-B14F-4D97-AF65-F5344CB8AC3E}">
        <p14:creationId xmlns:p14="http://schemas.microsoft.com/office/powerpoint/2010/main" xmlns="" val="3439620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67AF10E-CEB2-49C5-B796-33B7ECCC2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BE15A93-1A2C-46C0-AFCF-A510A7DB0F8F}"/>
              </a:ext>
            </a:extLst>
          </p:cNvPr>
          <p:cNvSpPr txBox="1"/>
          <p:nvPr/>
        </p:nvSpPr>
        <p:spPr>
          <a:xfrm>
            <a:off x="5047330" y="5013176"/>
            <a:ext cx="4132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Déambulatoire,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clôture du chœur,  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 </a:t>
            </a:r>
          </a:p>
        </p:txBody>
      </p:sp>
    </p:spTree>
    <p:extLst>
      <p:ext uri="{BB962C8B-B14F-4D97-AF65-F5344CB8AC3E}">
        <p14:creationId xmlns:p14="http://schemas.microsoft.com/office/powerpoint/2010/main" xmlns="" val="2780162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6411153-5235-4143-BD5F-065A5DF85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5DF7248-47AB-49E7-92F2-095BC222E5D0}"/>
              </a:ext>
            </a:extLst>
          </p:cNvPr>
          <p:cNvSpPr txBox="1"/>
          <p:nvPr/>
        </p:nvSpPr>
        <p:spPr>
          <a:xfrm>
            <a:off x="6588224" y="5085184"/>
            <a:ext cx="250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Clôture du chœur,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   </a:t>
            </a:r>
          </a:p>
        </p:txBody>
      </p:sp>
    </p:spTree>
    <p:extLst>
      <p:ext uri="{BB962C8B-B14F-4D97-AF65-F5344CB8AC3E}">
        <p14:creationId xmlns:p14="http://schemas.microsoft.com/office/powerpoint/2010/main" xmlns="" val="1227630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342C769-7193-4EE8-A3C5-AA2F6E9192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DCC7CDF-37AE-4166-A1D5-65B31A1AD7FF}"/>
              </a:ext>
            </a:extLst>
          </p:cNvPr>
          <p:cNvSpPr txBox="1"/>
          <p:nvPr/>
        </p:nvSpPr>
        <p:spPr>
          <a:xfrm>
            <a:off x="3347864" y="4725144"/>
            <a:ext cx="54917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Inscription grecque et latine (XVI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siècle) 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rappelant la larme versée par Jésus 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sur le tombeau de Lazare.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Le reliquaire de la Sainte Larme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se trouvait  juste au dessus…</a:t>
            </a:r>
          </a:p>
        </p:txBody>
      </p:sp>
    </p:spTree>
    <p:extLst>
      <p:ext uri="{BB962C8B-B14F-4D97-AF65-F5344CB8AC3E}">
        <p14:creationId xmlns:p14="http://schemas.microsoft.com/office/powerpoint/2010/main" xmlns="" val="3450414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873DC96-6864-442C-A790-7E8B41F64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6BF25A4-3658-4358-A495-6FBA6358E2E8}"/>
              </a:ext>
            </a:extLst>
          </p:cNvPr>
          <p:cNvSpPr txBox="1"/>
          <p:nvPr/>
        </p:nvSpPr>
        <p:spPr>
          <a:xfrm>
            <a:off x="4716016" y="4797152"/>
            <a:ext cx="42431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Déambulatoire, partie nord, 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entrée du chœur et </a:t>
            </a:r>
          </a:p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emplacement où se trouvait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le reliquaire de la Sainte Larme.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60251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6247A01-7EAC-43C8-87CE-854E8AC76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E7764EF-6557-4504-84E0-3C29FA14551D}"/>
              </a:ext>
            </a:extLst>
          </p:cNvPr>
          <p:cNvSpPr txBox="1"/>
          <p:nvPr/>
        </p:nvSpPr>
        <p:spPr>
          <a:xfrm>
            <a:off x="2877344" y="5733256"/>
            <a:ext cx="6497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du Saint-Sacrement (chapelle axiale)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et l’exceptionnel vitrail de la Vierge (vers 1135).   </a:t>
            </a:r>
          </a:p>
        </p:txBody>
      </p:sp>
    </p:spTree>
    <p:extLst>
      <p:ext uri="{BB962C8B-B14F-4D97-AF65-F5344CB8AC3E}">
        <p14:creationId xmlns:p14="http://schemas.microsoft.com/office/powerpoint/2010/main" xmlns="" val="19508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3F5115C-A604-4BC3-932E-1215579C2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223275D-D44E-4674-B0C7-55D0D61E0223}"/>
              </a:ext>
            </a:extLst>
          </p:cNvPr>
          <p:cNvSpPr txBox="1"/>
          <p:nvPr/>
        </p:nvSpPr>
        <p:spPr>
          <a:xfrm>
            <a:off x="2987824" y="5877272"/>
            <a:ext cx="542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Portail menant à la sacristie, XIX 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</a:t>
            </a:r>
          </a:p>
        </p:txBody>
      </p:sp>
    </p:spTree>
    <p:extLst>
      <p:ext uri="{BB962C8B-B14F-4D97-AF65-F5344CB8AC3E}">
        <p14:creationId xmlns:p14="http://schemas.microsoft.com/office/powerpoint/2010/main" xmlns="" val="3211665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222AF33-BEFA-46DB-884B-37AC22442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61567A3-4327-4E67-8D3F-49EC3EA2B110}"/>
              </a:ext>
            </a:extLst>
          </p:cNvPr>
          <p:cNvSpPr txBox="1"/>
          <p:nvPr/>
        </p:nvSpPr>
        <p:spPr>
          <a:xfrm>
            <a:off x="4609745" y="5157192"/>
            <a:ext cx="4534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 </a:t>
            </a:r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sainte Marie-Madeleine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autel 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</a:t>
            </a:r>
          </a:p>
        </p:txBody>
      </p:sp>
    </p:spTree>
    <p:extLst>
      <p:ext uri="{BB962C8B-B14F-4D97-AF65-F5344CB8AC3E}">
        <p14:creationId xmlns:p14="http://schemas.microsoft.com/office/powerpoint/2010/main" xmlns="" val="2899909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591A43D-52A7-4874-82A4-59D85A5BD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58787DA-734F-415F-9A84-DC0D4946D8EA}"/>
              </a:ext>
            </a:extLst>
          </p:cNvPr>
          <p:cNvSpPr txBox="1"/>
          <p:nvPr/>
        </p:nvSpPr>
        <p:spPr>
          <a:xfrm>
            <a:off x="6084168" y="5661248"/>
            <a:ext cx="296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 saint Martin</a:t>
            </a:r>
          </a:p>
        </p:txBody>
      </p:sp>
    </p:spTree>
    <p:extLst>
      <p:ext uri="{BB962C8B-B14F-4D97-AF65-F5344CB8AC3E}">
        <p14:creationId xmlns:p14="http://schemas.microsoft.com/office/powerpoint/2010/main" xmlns="" val="4003346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007CF14-AD0F-49EF-A515-D6EF1D0F7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76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3D5C455-2A43-4F7D-ACFD-019C2F11B860}"/>
              </a:ext>
            </a:extLst>
          </p:cNvPr>
          <p:cNvSpPr txBox="1"/>
          <p:nvPr/>
        </p:nvSpPr>
        <p:spPr>
          <a:xfrm>
            <a:off x="4865586" y="4941168"/>
            <a:ext cx="4278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Saint-Martin partageant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son manteau avec un mendiant,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bois polychrome, 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</a:t>
            </a:r>
          </a:p>
        </p:txBody>
      </p:sp>
    </p:spTree>
    <p:extLst>
      <p:ext uri="{BB962C8B-B14F-4D97-AF65-F5344CB8AC3E}">
        <p14:creationId xmlns:p14="http://schemas.microsoft.com/office/powerpoint/2010/main" xmlns="" val="109466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F405560-E1A5-414A-9F6A-0B5192417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35BC662-DED6-4208-8DB0-100FCC61D330}"/>
              </a:ext>
            </a:extLst>
          </p:cNvPr>
          <p:cNvSpPr txBox="1"/>
          <p:nvPr/>
        </p:nvSpPr>
        <p:spPr>
          <a:xfrm>
            <a:off x="3347864" y="5373216"/>
            <a:ext cx="59470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Notre – Dame de Pitié,</a:t>
            </a:r>
            <a:r>
              <a:rPr lang="fr-FR" sz="1800" dirty="0">
                <a:solidFill>
                  <a:schemeClr val="bg1"/>
                </a:solidFill>
                <a:latin typeface="Arial Black" panose="020B0A04020102020204" pitchFamily="34" charset="0"/>
              </a:rPr>
              <a:t> (</a:t>
            </a:r>
            <a:r>
              <a:rPr lang="fr-FR" sz="1050" dirty="0">
                <a:solidFill>
                  <a:schemeClr val="bg1"/>
                </a:solidFill>
                <a:latin typeface="Arial Black" panose="020B0A04020102020204" pitchFamily="34" charset="0"/>
              </a:rPr>
              <a:t>bras transept nord</a:t>
            </a:r>
            <a:r>
              <a:rPr lang="fr-FR" sz="1800" dirty="0">
                <a:solidFill>
                  <a:schemeClr val="bg1"/>
                </a:solidFill>
                <a:latin typeface="Arial Black" panose="020B0A04020102020204" pitchFamily="34" charset="0"/>
              </a:rPr>
              <a:t>),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réaménagée au XIX 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 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siècle,</a:t>
            </a:r>
            <a:endParaRPr lang="fr-F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 à g. statue ancienne de saint Jean, supposée provenir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du château de Vendôme.</a:t>
            </a:r>
          </a:p>
        </p:txBody>
      </p:sp>
    </p:spTree>
    <p:extLst>
      <p:ext uri="{BB962C8B-B14F-4D97-AF65-F5344CB8AC3E}">
        <p14:creationId xmlns:p14="http://schemas.microsoft.com/office/powerpoint/2010/main" xmlns="" val="394386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9512C33-0759-4D79-AF97-C57275B6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5BC33ED-096B-4FFA-B4FD-C63DF071CB7E}"/>
              </a:ext>
            </a:extLst>
          </p:cNvPr>
          <p:cNvSpPr txBox="1"/>
          <p:nvPr/>
        </p:nvSpPr>
        <p:spPr>
          <a:xfrm>
            <a:off x="3347864" y="5301208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Notre-Dame de bon secours,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nef latérale nord, statue en bois, XVII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</a:t>
            </a:r>
          </a:p>
        </p:txBody>
      </p:sp>
    </p:spTree>
    <p:extLst>
      <p:ext uri="{BB962C8B-B14F-4D97-AF65-F5344CB8AC3E}">
        <p14:creationId xmlns:p14="http://schemas.microsoft.com/office/powerpoint/2010/main" xmlns="" val="3249430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51959AD-4E1A-44F2-929F-99EB4AA79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71" y="476672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58CFA1D-144E-44D8-9C48-8CE4F571329F}"/>
              </a:ext>
            </a:extLst>
          </p:cNvPr>
          <p:cNvSpPr txBox="1"/>
          <p:nvPr/>
        </p:nvSpPr>
        <p:spPr>
          <a:xfrm>
            <a:off x="1176679" y="5457998"/>
            <a:ext cx="6790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Chapelle des fonts baptismaux, nef latérale nord,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retable et pied des fonds baptismaux : XVI 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siècle,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tableau « Baptême du Christ », en restauration.   </a:t>
            </a:r>
          </a:p>
        </p:txBody>
      </p:sp>
    </p:spTree>
    <p:extLst>
      <p:ext uri="{BB962C8B-B14F-4D97-AF65-F5344CB8AC3E}">
        <p14:creationId xmlns:p14="http://schemas.microsoft.com/office/powerpoint/2010/main" xmlns="" val="2284426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24C8C08-6AC0-4AB3-99FA-6C7B2A309676}"/>
              </a:ext>
            </a:extLst>
          </p:cNvPr>
          <p:cNvSpPr txBox="1"/>
          <p:nvPr/>
        </p:nvSpPr>
        <p:spPr>
          <a:xfrm>
            <a:off x="6084168" y="4725144"/>
            <a:ext cx="25106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chemeClr val="bg1"/>
                </a:solidFill>
                <a:latin typeface="Arial Black" panose="020B0A04020102020204" pitchFamily="34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xmlns="" val="167551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BE40D1A-D895-4DD8-92BB-4E77CF197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85" y="448479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C96C0EF-AE84-4EDA-9B3B-4E65F8B2DD90}"/>
              </a:ext>
            </a:extLst>
          </p:cNvPr>
          <p:cNvSpPr txBox="1"/>
          <p:nvPr/>
        </p:nvSpPr>
        <p:spPr>
          <a:xfrm>
            <a:off x="6156176" y="5805264"/>
            <a:ext cx="21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Nef principale  </a:t>
            </a:r>
          </a:p>
        </p:txBody>
      </p:sp>
    </p:spTree>
    <p:extLst>
      <p:ext uri="{BB962C8B-B14F-4D97-AF65-F5344CB8AC3E}">
        <p14:creationId xmlns:p14="http://schemas.microsoft.com/office/powerpoint/2010/main" xmlns="" val="320273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C88D78-DFA5-46EA-8A9C-BFD34389A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240" y="0"/>
            <a:ext cx="449351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58F6443-8767-4037-BB45-E27361F61372}"/>
              </a:ext>
            </a:extLst>
          </p:cNvPr>
          <p:cNvSpPr txBox="1"/>
          <p:nvPr/>
        </p:nvSpPr>
        <p:spPr>
          <a:xfrm>
            <a:off x="4283968" y="6021288"/>
            <a:ext cx="266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Chaire : 2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 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moitié 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        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XIX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 </a:t>
            </a:r>
          </a:p>
        </p:txBody>
      </p:sp>
    </p:spTree>
    <p:extLst>
      <p:ext uri="{BB962C8B-B14F-4D97-AF65-F5344CB8AC3E}">
        <p14:creationId xmlns:p14="http://schemas.microsoft.com/office/powerpoint/2010/main" xmlns="" val="388057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2F628B7-AFAB-4E51-BF88-3893BC530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606"/>
            <a:ext cx="9144000" cy="65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324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C908AF2-9884-439B-B7C3-9F268D17B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60507"/>
            <a:ext cx="8784976" cy="61369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08E5674-1A36-48FE-841A-63D12109CEE4}"/>
              </a:ext>
            </a:extLst>
          </p:cNvPr>
          <p:cNvSpPr txBox="1"/>
          <p:nvPr/>
        </p:nvSpPr>
        <p:spPr>
          <a:xfrm>
            <a:off x="7308304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Chœur </a:t>
            </a:r>
          </a:p>
        </p:txBody>
      </p:sp>
    </p:spTree>
    <p:extLst>
      <p:ext uri="{BB962C8B-B14F-4D97-AF65-F5344CB8AC3E}">
        <p14:creationId xmlns:p14="http://schemas.microsoft.com/office/powerpoint/2010/main" xmlns="" val="320039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3D7B2BD-A157-447D-AF00-98D285B5B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AC7FD44-AF3A-40FA-ABD5-82AA4C0B92F8}"/>
              </a:ext>
            </a:extLst>
          </p:cNvPr>
          <p:cNvSpPr txBox="1"/>
          <p:nvPr/>
        </p:nvSpPr>
        <p:spPr>
          <a:xfrm>
            <a:off x="5868144" y="537321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Stalles : fin XV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, début XVI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 </a:t>
            </a:r>
          </a:p>
        </p:txBody>
      </p:sp>
    </p:spTree>
    <p:extLst>
      <p:ext uri="{BB962C8B-B14F-4D97-AF65-F5344CB8AC3E}">
        <p14:creationId xmlns:p14="http://schemas.microsoft.com/office/powerpoint/2010/main" xmlns="" val="262617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CD166B8-DE06-4415-A3A7-E1DB88328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4EF2342-34BE-4977-8758-CF2A4D4C92D4}"/>
              </a:ext>
            </a:extLst>
          </p:cNvPr>
          <p:cNvSpPr txBox="1"/>
          <p:nvPr/>
        </p:nvSpPr>
        <p:spPr>
          <a:xfrm>
            <a:off x="6554380" y="4869160"/>
            <a:ext cx="262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Maître-autel,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lutrin, XVII</a:t>
            </a:r>
            <a:r>
              <a:rPr lang="fr-FR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 siècle. </a:t>
            </a:r>
          </a:p>
        </p:txBody>
      </p:sp>
    </p:spTree>
    <p:extLst>
      <p:ext uri="{BB962C8B-B14F-4D97-AF65-F5344CB8AC3E}">
        <p14:creationId xmlns:p14="http://schemas.microsoft.com/office/powerpoint/2010/main" xmlns="" val="585374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402</Words>
  <Application>Microsoft Office PowerPoint</Application>
  <PresentationFormat>Affichage à l'écran (4:3)</PresentationFormat>
  <Paragraphs>73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diry</dc:creator>
  <cp:lastModifiedBy>PRESIDENT</cp:lastModifiedBy>
  <cp:revision>177</cp:revision>
  <dcterms:created xsi:type="dcterms:W3CDTF">2019-02-16T18:02:19Z</dcterms:created>
  <dcterms:modified xsi:type="dcterms:W3CDTF">2021-03-08T13:43:27Z</dcterms:modified>
</cp:coreProperties>
</file>